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0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9"/>
    <p:restoredTop sz="89049" autoAdjust="0"/>
  </p:normalViewPr>
  <p:slideViewPr>
    <p:cSldViewPr snapToGrid="0">
      <p:cViewPr varScale="1">
        <p:scale>
          <a:sx n="85" d="100"/>
          <a:sy n="85" d="100"/>
        </p:scale>
        <p:origin x="6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ableStyles" Target="tableStyles.xml" />
  <Relationship Id="rId3" Type="http://schemas.openxmlformats.org/officeDocument/2006/relationships/slide" Target="slides/slide2.xml" />
  <Relationship Id="rId7" Type="http://schemas.openxmlformats.org/officeDocument/2006/relationships/theme" Target="theme/theme1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viewProps" Target="viewProps.xml" />
  <Relationship Id="rId5" Type="http://schemas.openxmlformats.org/officeDocument/2006/relationships/presProps" Target="presProps.xml" />
  <Relationship Id="rId4" Type="http://schemas.openxmlformats.org/officeDocument/2006/relationships/notesMaster" Target="notesMasters/notesMaster1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49786" cy="498693"/>
          </a:xfrm>
          <a:prstGeom prst="rect">
            <a:avLst/>
          </a:prstGeom>
        </p:spPr>
        <p:txBody>
          <a:bodyPr vert="horz" lIns="91404" tIns="45702" rIns="91404" bIns="45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2"/>
            <a:ext cx="2949786" cy="498693"/>
          </a:xfrm>
          <a:prstGeom prst="rect">
            <a:avLst/>
          </a:prstGeom>
        </p:spPr>
        <p:txBody>
          <a:bodyPr vert="horz" lIns="91404" tIns="45702" rIns="91404" bIns="45702" rtlCol="0"/>
          <a:lstStyle>
            <a:lvl1pPr algn="r">
              <a:defRPr sz="1200"/>
            </a:lvl1pPr>
          </a:lstStyle>
          <a:p>
            <a:fld id="{1B79975C-BFB1-4178-8104-DBC6C228DDAE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2" rIns="91404" bIns="45702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04" tIns="45702" rIns="91404" bIns="4570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40647"/>
            <a:ext cx="2949786" cy="498692"/>
          </a:xfrm>
          <a:prstGeom prst="rect">
            <a:avLst/>
          </a:prstGeom>
        </p:spPr>
        <p:txBody>
          <a:bodyPr vert="horz" lIns="91404" tIns="45702" rIns="91404" bIns="45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404" tIns="45702" rIns="91404" bIns="45702" rtlCol="0" anchor="b"/>
          <a:lstStyle>
            <a:lvl1pPr algn="r">
              <a:defRPr sz="1200"/>
            </a:lvl1pPr>
          </a:lstStyle>
          <a:p>
            <a:fld id="{2DABDEF1-8BF7-4A14-9A3A-9155523764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642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_rels/notesSlide2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2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5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115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5219">
              <a:defRPr/>
            </a:pPr>
            <a:fld id="{2DABDEF1-8BF7-4A14-9A3A-9155523764BF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5219">
                <a:defRPr/>
              </a:pPr>
              <a:t>1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5380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8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5404"/>
            <a:fld id="{2DABDEF1-8BF7-4A14-9A3A-9155523764BF}" type="slidenum">
              <a:rPr lang="ja-JP" altLang="en-US">
                <a:solidFill>
                  <a:prstClr val="black"/>
                </a:solidFill>
                <a:latin typeface="游ゴシック"/>
                <a:ea typeface="游ゴシック" panose="020B0400000000000000" pitchFamily="50" charset="-128"/>
              </a:rPr>
              <a:pPr defTabSz="915404"/>
              <a:t>2</a:t>
            </a:fld>
            <a:endParaRPr lang="ja-JP" altLang="en-US">
              <a:solidFill>
                <a:prstClr val="black"/>
              </a:solidFill>
              <a:latin typeface="游ゴシック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8689033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253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08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46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80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093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79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381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9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22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77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005223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F76E8-B03B-4728-99CC-E30B95F98A4F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18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</Relationships>
</file>

<file path=ppt/slides/_rels/slide2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2.xml" />
  <Relationship Id="rId1" Type="http://schemas.openxmlformats.org/officeDocument/2006/relationships/slideLayout" Target="../slideLayouts/slideLayout1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矢印: 三方向 17"/>
          <p:cNvSpPr/>
          <p:nvPr/>
        </p:nvSpPr>
        <p:spPr>
          <a:xfrm rot="5400000">
            <a:off x="3646502" y="1447573"/>
            <a:ext cx="1623794" cy="4539062"/>
          </a:xfrm>
          <a:prstGeom prst="leftRightUpArrow">
            <a:avLst>
              <a:gd name="adj1" fmla="val 10997"/>
              <a:gd name="adj2" fmla="val 50000"/>
              <a:gd name="adj3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6" name="表 9">
            <a:extLst>
              <a:ext uri="{FF2B5EF4-FFF2-40B4-BE49-F238E27FC236}">
                <a16:creationId xmlns:a16="http://schemas.microsoft.com/office/drawing/2014/main" id="{DFB56A52-1CE3-FF06-6C57-4502D2E80B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360122"/>
              </p:ext>
            </p:extLst>
          </p:nvPr>
        </p:nvGraphicFramePr>
        <p:xfrm>
          <a:off x="122813" y="4308782"/>
          <a:ext cx="10066216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6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92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まちづくり部会</a:t>
                      </a:r>
                      <a:endParaRPr kumimoji="1" lang="en-US" altLang="ja-JP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547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（大阪府）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総務部市町村局長が指名する者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大阪都市計画局長が指名する者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教育庁理事兼教育次長が指名する者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（高石市）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ja-JP" altLang="en-US" u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副市長が指名する者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41" name="正方形/長方形 3"/>
          <p:cNvSpPr/>
          <p:nvPr/>
        </p:nvSpPr>
        <p:spPr>
          <a:xfrm>
            <a:off x="0" y="0"/>
            <a:ext cx="12192000" cy="48409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7511" tIns="73756" rIns="147511" bIns="73756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大阪府・高石市まちづくり連携協議会の</a:t>
            </a:r>
            <a:r>
              <a:rPr lang="ja-JP" altLang="en-US" b="1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実施体制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（案）</a:t>
            </a: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1142" name="テキスト ボックス 2"/>
          <p:cNvSpPr txBox="1"/>
          <p:nvPr/>
        </p:nvSpPr>
        <p:spPr>
          <a:xfrm>
            <a:off x="-18422" y="484095"/>
            <a:ext cx="611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　実施</a:t>
            </a:r>
            <a:r>
              <a:rPr kumimoji="1" lang="ja-JP" altLang="en-US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体制（案）</a:t>
            </a:r>
          </a:p>
        </p:txBody>
      </p:sp>
      <p:graphicFrame>
        <p:nvGraphicFramePr>
          <p:cNvPr id="1143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78358"/>
              </p:ext>
            </p:extLst>
          </p:nvPr>
        </p:nvGraphicFramePr>
        <p:xfrm>
          <a:off x="122813" y="968190"/>
          <a:ext cx="6237794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7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大阪府・高石市まちづくり連携協議会</a:t>
                      </a:r>
                      <a:endParaRPr kumimoji="1" lang="ja-JP" alt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（大阪府）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総務部市町村局長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大阪都市計画局長　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教育庁理事兼教育次長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accent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（高石市）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副市長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46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828861"/>
              </p:ext>
            </p:extLst>
          </p:nvPr>
        </p:nvGraphicFramePr>
        <p:xfrm>
          <a:off x="6605117" y="1928267"/>
          <a:ext cx="5464070" cy="2252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4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38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有識者会議</a:t>
                      </a:r>
                      <a:endParaRPr kumimoji="1" lang="ja-JP" alt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6825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zh-TW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橋爪　紳也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zh-TW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大阪公立大学研究推進機構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特別</a:t>
                      </a:r>
                      <a:r>
                        <a:rPr kumimoji="1" lang="zh-TW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教授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□□　□□　（未定）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□□　□□　（未定）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47" name="テキスト ボックス 18"/>
          <p:cNvSpPr txBox="1"/>
          <p:nvPr/>
        </p:nvSpPr>
        <p:spPr>
          <a:xfrm>
            <a:off x="3643086" y="1768750"/>
            <a:ext cx="2260879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事務局（共同）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府：市町村局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市：総合政策部</a:t>
            </a:r>
          </a:p>
        </p:txBody>
      </p:sp>
      <p:sp>
        <p:nvSpPr>
          <p:cNvPr id="1149" name="矢印: 二方向 1"/>
          <p:cNvSpPr/>
          <p:nvPr/>
        </p:nvSpPr>
        <p:spPr>
          <a:xfrm>
            <a:off x="10319305" y="4544803"/>
            <a:ext cx="1114661" cy="1285240"/>
          </a:xfrm>
          <a:prstGeom prst="leftUpArrow">
            <a:avLst>
              <a:gd name="adj1" fmla="val 18025"/>
              <a:gd name="adj2" fmla="val 22559"/>
              <a:gd name="adj3" fmla="val 25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テキスト ボックス 5"/>
          <p:cNvSpPr txBox="1"/>
          <p:nvPr/>
        </p:nvSpPr>
        <p:spPr>
          <a:xfrm>
            <a:off x="11311588" y="5301312"/>
            <a:ext cx="757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連携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9">
            <a:extLst>
              <a:ext uri="{FF2B5EF4-FFF2-40B4-BE49-F238E27FC236}">
                <a16:creationId xmlns:a16="http://schemas.microsoft.com/office/drawing/2014/main" id="{DB6F3DAB-CAC5-0A81-1382-6E5DFE8A4B4D}"/>
              </a:ext>
            </a:extLst>
          </p:cNvPr>
          <p:cNvSpPr txBox="1"/>
          <p:nvPr/>
        </p:nvSpPr>
        <p:spPr>
          <a:xfrm>
            <a:off x="9587202" y="3275583"/>
            <a:ext cx="210318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事務局</a:t>
            </a:r>
            <a:endParaRPr lang="en-US" altLang="ja-JP" b="1" u="sng" strike="sngStrike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市：総合政策部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テキスト ボックス 19">
            <a:extLst>
              <a:ext uri="{FF2B5EF4-FFF2-40B4-BE49-F238E27FC236}">
                <a16:creationId xmlns:a16="http://schemas.microsoft.com/office/drawing/2014/main" id="{D206BCCB-3D36-A399-4A78-E3711D6C424F}"/>
              </a:ext>
            </a:extLst>
          </p:cNvPr>
          <p:cNvSpPr txBox="1"/>
          <p:nvPr/>
        </p:nvSpPr>
        <p:spPr>
          <a:xfrm>
            <a:off x="7219878" y="4951579"/>
            <a:ext cx="2603286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事務局（共同）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府：大阪都市計画局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市：総合政策部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11">
            <a:extLst>
              <a:ext uri="{FF2B5EF4-FFF2-40B4-BE49-F238E27FC236}">
                <a16:creationId xmlns:a16="http://schemas.microsoft.com/office/drawing/2014/main" id="{0B84EBF7-3465-A620-1FAE-CC70B270C712}"/>
              </a:ext>
            </a:extLst>
          </p:cNvPr>
          <p:cNvSpPr txBox="1"/>
          <p:nvPr/>
        </p:nvSpPr>
        <p:spPr>
          <a:xfrm>
            <a:off x="6282900" y="6002839"/>
            <a:ext cx="380198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◎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：部会長を部会員の互選により選任</a:t>
            </a:r>
            <a:endParaRPr kumimoji="1"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7A4173C-1387-4912-BE23-0E639ECB815F}"/>
              </a:ext>
            </a:extLst>
          </p:cNvPr>
          <p:cNvSpPr txBox="1"/>
          <p:nvPr/>
        </p:nvSpPr>
        <p:spPr>
          <a:xfrm>
            <a:off x="11185267" y="59566"/>
            <a:ext cx="88392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資料４</a:t>
            </a:r>
          </a:p>
        </p:txBody>
      </p:sp>
      <p:sp>
        <p:nvSpPr>
          <p:cNvPr id="4" name="四角形 137">
            <a:extLst>
              <a:ext uri="{FF2B5EF4-FFF2-40B4-BE49-F238E27FC236}">
                <a16:creationId xmlns:a16="http://schemas.microsoft.com/office/drawing/2014/main" id="{3D35ABB9-3550-B7EE-081A-84466C168120}"/>
              </a:ext>
            </a:extLst>
          </p:cNvPr>
          <p:cNvSpPr/>
          <p:nvPr/>
        </p:nvSpPr>
        <p:spPr>
          <a:xfrm>
            <a:off x="11707638" y="6499915"/>
            <a:ext cx="320539" cy="36228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b="1" dirty="0">
                <a:solidFill>
                  <a:schemeClr val="tx1"/>
                </a:solidFill>
              </a:rPr>
              <a:t>１</a:t>
            </a:r>
          </a:p>
        </p:txBody>
      </p:sp>
    </p:spTree>
    <p:extLst>
      <p:ext uri="{BB962C8B-B14F-4D97-AF65-F5344CB8AC3E}">
        <p14:creationId xmlns:p14="http://schemas.microsoft.com/office/powerpoint/2010/main" val="1103084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3"/>
          <p:cNvSpPr/>
          <p:nvPr/>
        </p:nvSpPr>
        <p:spPr>
          <a:xfrm>
            <a:off x="0" y="-1"/>
            <a:ext cx="12192000" cy="48409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7511" tIns="73756" rIns="147511" bIns="73756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大阪府・高石市まちづくり連携協議会の検討スケジュール（案）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graphicFrame>
        <p:nvGraphicFramePr>
          <p:cNvPr id="1108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998791"/>
              </p:ext>
            </p:extLst>
          </p:nvPr>
        </p:nvGraphicFramePr>
        <p:xfrm>
          <a:off x="0" y="1542898"/>
          <a:ext cx="12192001" cy="3100820"/>
        </p:xfrm>
        <a:graphic>
          <a:graphicData uri="http://schemas.openxmlformats.org/drawingml/2006/table">
            <a:tbl>
              <a:tblPr firstRow="1" bandRow="1"/>
              <a:tblGrid>
                <a:gridCol w="1761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7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7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67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767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00847">
                  <a:extLst>
                    <a:ext uri="{9D8B030D-6E8A-4147-A177-3AD203B41FA5}">
                      <a16:colId xmlns:a16="http://schemas.microsoft.com/office/drawing/2014/main" val="1086563403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9499">
                <a:tc gridSpan="4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令和７年度</a:t>
                      </a:r>
                      <a:endParaRPr kumimoji="1" lang="en-US" altLang="ja-JP" sz="140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endParaRPr kumimoji="1" lang="en-US" altLang="ja-JP" sz="11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639993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1279987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91998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2559974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3199969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3839962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4479955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511995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令和８年度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000000"/>
                      </a:solidFill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499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kumimoji="1" lang="en-US" altLang="ja-JP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  <a:r>
                        <a:rPr kumimoji="1" lang="en-US" altLang="ja-JP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639993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1279987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91998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2559974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3199969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3839962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4479955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511995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>
                        <a:lnSpc>
                          <a:spcPts val="1300"/>
                        </a:lnSpc>
                      </a:pPr>
                      <a:r>
                        <a:rPr kumimoji="1" lang="en-US" altLang="ja-JP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639993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1279987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91998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2559974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3199969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3839962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4479955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511995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  <a:r>
                        <a:rPr kumimoji="1" lang="en-US" altLang="ja-JP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639993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1279987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91998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2559974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3199969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3839962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4479955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511995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  <a:r>
                        <a:rPr kumimoji="1" lang="en-US" altLang="ja-JP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000000"/>
                      </a:solidFill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夏頃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秋～冬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～年度末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1822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639993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1279987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91998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2559974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3199969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3839962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4479955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511995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639993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1279987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91998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2559974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3199969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3839962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4479955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511995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639993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1279987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91998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2559974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3199969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3839962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4479955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5119950" algn="l" defTabSz="1279987" rtl="0" eaLnBrk="1" latinLnBrk="0" hangingPunct="1">
                        <a:defRPr kumimoji="1" sz="25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2700" cmpd="sng">
                      <a:solidFill>
                        <a:srgbClr val="000000"/>
                      </a:solidFill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28" marR="91428" marT="45591" marB="45591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10" name="テキスト ボックス 7"/>
          <p:cNvSpPr txBox="1"/>
          <p:nvPr/>
        </p:nvSpPr>
        <p:spPr>
          <a:xfrm>
            <a:off x="2803015" y="3716767"/>
            <a:ext cx="492443" cy="7534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まちづくり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部会開催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11" name="右矢印 133"/>
          <p:cNvSpPr/>
          <p:nvPr/>
        </p:nvSpPr>
        <p:spPr>
          <a:xfrm>
            <a:off x="4217992" y="3040249"/>
            <a:ext cx="794841" cy="649730"/>
          </a:xfrm>
          <a:prstGeom prst="rightArrow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12" name="角丸四角形 173"/>
          <p:cNvSpPr/>
          <p:nvPr/>
        </p:nvSpPr>
        <p:spPr>
          <a:xfrm>
            <a:off x="458310" y="2401045"/>
            <a:ext cx="1159516" cy="1987994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eaVert" wrap="square" lIns="91440" tIns="45720" rIns="91440" bIns="45720" numCol="1" rtlCol="0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・規約の作成、メンバー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の決定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・民間事業者の開発意欲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の確認</a:t>
            </a:r>
          </a:p>
        </p:txBody>
      </p:sp>
      <p:sp>
        <p:nvSpPr>
          <p:cNvPr id="1113" name="右矢印 175"/>
          <p:cNvSpPr/>
          <p:nvPr/>
        </p:nvSpPr>
        <p:spPr>
          <a:xfrm>
            <a:off x="2766646" y="3049048"/>
            <a:ext cx="502934" cy="658836"/>
          </a:xfrm>
          <a:prstGeom prst="rightArrow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14" name="ホームベース 4"/>
          <p:cNvSpPr/>
          <p:nvPr/>
        </p:nvSpPr>
        <p:spPr>
          <a:xfrm>
            <a:off x="10491218" y="2421202"/>
            <a:ext cx="1642190" cy="1913358"/>
          </a:xfrm>
          <a:prstGeom prst="homePlate">
            <a:avLst>
              <a:gd name="adj" fmla="val 26334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15" name="テキスト ボックス 14"/>
          <p:cNvSpPr txBox="1"/>
          <p:nvPr/>
        </p:nvSpPr>
        <p:spPr>
          <a:xfrm>
            <a:off x="11103107" y="2513973"/>
            <a:ext cx="430887" cy="183005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基本構想案の公表</a:t>
            </a:r>
          </a:p>
        </p:txBody>
      </p:sp>
      <p:sp>
        <p:nvSpPr>
          <p:cNvPr id="1116" name="正方形/長方形 15"/>
          <p:cNvSpPr/>
          <p:nvPr/>
        </p:nvSpPr>
        <p:spPr>
          <a:xfrm>
            <a:off x="2280234" y="2417874"/>
            <a:ext cx="403331" cy="19999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第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1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回協議会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12/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24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17" name="正方形/長方形 16"/>
          <p:cNvSpPr/>
          <p:nvPr/>
        </p:nvSpPr>
        <p:spPr>
          <a:xfrm>
            <a:off x="3350331" y="2433053"/>
            <a:ext cx="635058" cy="1923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有識者会議の設置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（書面開催）</a:t>
            </a:r>
          </a:p>
        </p:txBody>
      </p:sp>
      <p:sp>
        <p:nvSpPr>
          <p:cNvPr id="1118" name="正方形/長方形 17"/>
          <p:cNvSpPr/>
          <p:nvPr/>
        </p:nvSpPr>
        <p:spPr>
          <a:xfrm>
            <a:off x="5257922" y="2418100"/>
            <a:ext cx="403332" cy="1923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第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1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回有識者会議</a:t>
            </a:r>
          </a:p>
        </p:txBody>
      </p:sp>
      <p:sp>
        <p:nvSpPr>
          <p:cNvPr id="1119" name="右矢印 133"/>
          <p:cNvSpPr/>
          <p:nvPr/>
        </p:nvSpPr>
        <p:spPr>
          <a:xfrm>
            <a:off x="5771424" y="3036973"/>
            <a:ext cx="492443" cy="649730"/>
          </a:xfrm>
          <a:prstGeom prst="rightArrow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20" name="正方形/長方形 19"/>
          <p:cNvSpPr/>
          <p:nvPr/>
        </p:nvSpPr>
        <p:spPr>
          <a:xfrm>
            <a:off x="8773643" y="2438566"/>
            <a:ext cx="403332" cy="1923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第２回有識者会議</a:t>
            </a:r>
          </a:p>
        </p:txBody>
      </p:sp>
      <p:sp>
        <p:nvSpPr>
          <p:cNvPr id="1121" name="右矢印 133"/>
          <p:cNvSpPr/>
          <p:nvPr/>
        </p:nvSpPr>
        <p:spPr>
          <a:xfrm>
            <a:off x="9293124" y="3024179"/>
            <a:ext cx="542573" cy="649730"/>
          </a:xfrm>
          <a:prstGeom prst="rightArrow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22" name="正方形/長方形 21"/>
          <p:cNvSpPr/>
          <p:nvPr/>
        </p:nvSpPr>
        <p:spPr>
          <a:xfrm>
            <a:off x="9836130" y="2418100"/>
            <a:ext cx="403331" cy="1923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第３回協議会</a:t>
            </a:r>
          </a:p>
        </p:txBody>
      </p:sp>
      <p:sp>
        <p:nvSpPr>
          <p:cNvPr id="1123" name="右矢印 175"/>
          <p:cNvSpPr/>
          <p:nvPr/>
        </p:nvSpPr>
        <p:spPr>
          <a:xfrm>
            <a:off x="1750038" y="3065624"/>
            <a:ext cx="496096" cy="658836"/>
          </a:xfrm>
          <a:prstGeom prst="rightArrow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24" name="テキスト ボックス 23"/>
          <p:cNvSpPr txBox="1"/>
          <p:nvPr/>
        </p:nvSpPr>
        <p:spPr>
          <a:xfrm>
            <a:off x="4313726" y="3707884"/>
            <a:ext cx="492443" cy="7534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まちづくり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部会開催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25" name="テキスト ボックス 24"/>
          <p:cNvSpPr txBox="1"/>
          <p:nvPr/>
        </p:nvSpPr>
        <p:spPr>
          <a:xfrm>
            <a:off x="5743192" y="3686703"/>
            <a:ext cx="492443" cy="7534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まちづくり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部会開催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26" name="テキスト ボックス 25"/>
          <p:cNvSpPr txBox="1"/>
          <p:nvPr/>
        </p:nvSpPr>
        <p:spPr>
          <a:xfrm>
            <a:off x="8074947" y="3647504"/>
            <a:ext cx="492443" cy="7534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まちづくり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部会開催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27" name="テキスト ボックス 26"/>
          <p:cNvSpPr txBox="1"/>
          <p:nvPr/>
        </p:nvSpPr>
        <p:spPr>
          <a:xfrm>
            <a:off x="9260335" y="3696812"/>
            <a:ext cx="492443" cy="7534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まちづくり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部会開催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29" name="テキスト ボックス 29">
            <a:extLst>
              <a:ext uri="{FF2B5EF4-FFF2-40B4-BE49-F238E27FC236}">
                <a16:creationId xmlns:a16="http://schemas.microsoft.com/office/drawing/2014/main" id="{E7176423-9369-455B-B6A6-6E1A524FB50C}"/>
              </a:ext>
            </a:extLst>
          </p:cNvPr>
          <p:cNvSpPr txBox="1"/>
          <p:nvPr/>
        </p:nvSpPr>
        <p:spPr>
          <a:xfrm>
            <a:off x="80539" y="1102294"/>
            <a:ext cx="611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○　検討スケジュール（案）</a:t>
            </a:r>
          </a:p>
        </p:txBody>
      </p:sp>
      <p:sp>
        <p:nvSpPr>
          <p:cNvPr id="30" name="右矢印 133">
            <a:extLst>
              <a:ext uri="{FF2B5EF4-FFF2-40B4-BE49-F238E27FC236}">
                <a16:creationId xmlns:a16="http://schemas.microsoft.com/office/drawing/2014/main" id="{F6D4477E-CD3A-4A19-87CA-087D9D1EDAC5}"/>
              </a:ext>
            </a:extLst>
          </p:cNvPr>
          <p:cNvSpPr/>
          <p:nvPr/>
        </p:nvSpPr>
        <p:spPr>
          <a:xfrm>
            <a:off x="8094524" y="3024179"/>
            <a:ext cx="504475" cy="649730"/>
          </a:xfrm>
          <a:prstGeom prst="rightArrow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324F447-D86B-4DDE-9FCC-D67B20D6D05E}"/>
              </a:ext>
            </a:extLst>
          </p:cNvPr>
          <p:cNvGrpSpPr/>
          <p:nvPr/>
        </p:nvGrpSpPr>
        <p:grpSpPr>
          <a:xfrm>
            <a:off x="7309407" y="2438566"/>
            <a:ext cx="649101" cy="1958522"/>
            <a:chOff x="6857904" y="2420047"/>
            <a:chExt cx="719899" cy="1958522"/>
          </a:xfrm>
        </p:grpSpPr>
        <p:sp>
          <p:nvSpPr>
            <p:cNvPr id="1109" name="角丸四角形 123"/>
            <p:cNvSpPr/>
            <p:nvPr/>
          </p:nvSpPr>
          <p:spPr>
            <a:xfrm>
              <a:off x="6857904" y="2420047"/>
              <a:ext cx="719899" cy="1958522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41275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vert="eaVert" wrap="square" lIns="91440" tIns="45720" rIns="91440" bIns="45720" numCol="1" rtlCol="0" anchor="ctr" anchorCtr="0" compatLnSpc="1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・民間事業者への</a:t>
              </a:r>
              <a:endParaRPr kumimoji="0" lang="en-US" altLang="ja-JP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　サウンディング</a:t>
              </a:r>
              <a:endParaRPr kumimoji="0" lang="en-US" altLang="ja-JP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2A52C22-C58A-4330-9049-3BE501531F0E}"/>
                </a:ext>
              </a:extLst>
            </p:cNvPr>
            <p:cNvSpPr txBox="1"/>
            <p:nvPr/>
          </p:nvSpPr>
          <p:spPr>
            <a:xfrm>
              <a:off x="6987116" y="3818646"/>
              <a:ext cx="59068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R8.7</a:t>
              </a:r>
              <a:r>
                <a:rPr kumimoji="1" lang="ja-JP" altLang="en-US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月頃</a:t>
              </a:r>
              <a:endParaRPr kumimoji="1" lang="ja-JP" altLang="en-US" b="1" dirty="0"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</p:grpSp>
      <p:sp>
        <p:nvSpPr>
          <p:cNvPr id="32" name="正方形/長方形 21">
            <a:extLst>
              <a:ext uri="{FF2B5EF4-FFF2-40B4-BE49-F238E27FC236}">
                <a16:creationId xmlns:a16="http://schemas.microsoft.com/office/drawing/2014/main" id="{EC3B4C53-72AD-44EB-A1E5-E084CF53DB74}"/>
              </a:ext>
            </a:extLst>
          </p:cNvPr>
          <p:cNvSpPr/>
          <p:nvPr/>
        </p:nvSpPr>
        <p:spPr>
          <a:xfrm>
            <a:off x="6351189" y="2401045"/>
            <a:ext cx="403331" cy="1923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第２回協議会</a:t>
            </a:r>
          </a:p>
        </p:txBody>
      </p:sp>
      <p:sp>
        <p:nvSpPr>
          <p:cNvPr id="33" name="テキスト ボックス 24">
            <a:extLst>
              <a:ext uri="{FF2B5EF4-FFF2-40B4-BE49-F238E27FC236}">
                <a16:creationId xmlns:a16="http://schemas.microsoft.com/office/drawing/2014/main" id="{A384104F-6455-4061-9318-70BA8338A31A}"/>
              </a:ext>
            </a:extLst>
          </p:cNvPr>
          <p:cNvSpPr txBox="1"/>
          <p:nvPr/>
        </p:nvSpPr>
        <p:spPr>
          <a:xfrm>
            <a:off x="6840858" y="3696812"/>
            <a:ext cx="492443" cy="7534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まちづくり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部会開催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34" name="右矢印 133">
            <a:extLst>
              <a:ext uri="{FF2B5EF4-FFF2-40B4-BE49-F238E27FC236}">
                <a16:creationId xmlns:a16="http://schemas.microsoft.com/office/drawing/2014/main" id="{9D851564-B0EC-4632-818D-DEB4AFF9E086}"/>
              </a:ext>
            </a:extLst>
          </p:cNvPr>
          <p:cNvSpPr/>
          <p:nvPr/>
        </p:nvSpPr>
        <p:spPr>
          <a:xfrm>
            <a:off x="6856762" y="3041456"/>
            <a:ext cx="384445" cy="649730"/>
          </a:xfrm>
          <a:prstGeom prst="rightArrow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2" name="四角形 137">
            <a:extLst>
              <a:ext uri="{FF2B5EF4-FFF2-40B4-BE49-F238E27FC236}">
                <a16:creationId xmlns:a16="http://schemas.microsoft.com/office/drawing/2014/main" id="{0F573F07-BC92-2F19-1EAB-195B28CE8520}"/>
              </a:ext>
            </a:extLst>
          </p:cNvPr>
          <p:cNvSpPr/>
          <p:nvPr/>
        </p:nvSpPr>
        <p:spPr>
          <a:xfrm>
            <a:off x="11690387" y="6499915"/>
            <a:ext cx="337790" cy="36228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b="1" dirty="0">
                <a:solidFill>
                  <a:schemeClr val="tx1"/>
                </a:solidFill>
              </a:rPr>
              <a:t>２</a:t>
            </a:r>
            <a:endParaRPr lang="en-US" altLang="ja-JP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037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