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29"/>
    <p:restoredTop sz="89049" autoAdjust="0"/>
  </p:normalViewPr>
  <p:slideViewPr>
    <p:cSldViewPr snapToGrid="0">
      <p:cViewPr varScale="1">
        <p:scale>
          <a:sx n="85" d="100"/>
          <a:sy n="85" d="100"/>
        </p:scale>
        <p:origin x="600" y="53"/>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3" Type="http://schemas.openxmlformats.org/officeDocument/2006/relationships/notesMaster" Target="notesMasters/notesMaster1.xml" />
  <Relationship Id="rId7"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heme" Target="theme/theme1.xml" />
  <Relationship Id="rId5" Type="http://schemas.openxmlformats.org/officeDocument/2006/relationships/viewProps" Target="viewProps.xml" />
  <Relationship Id="rId4" Type="http://schemas.openxmlformats.org/officeDocument/2006/relationships/presProps" Target="presProps.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4" y="1"/>
            <a:ext cx="2949786" cy="498693"/>
          </a:xfrm>
          <a:prstGeom prst="rect">
            <a:avLst/>
          </a:prstGeom>
        </p:spPr>
        <p:txBody>
          <a:bodyPr vert="horz" lIns="91413" tIns="45706" rIns="91413" bIns="45706"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9" y="1"/>
            <a:ext cx="2949786" cy="498693"/>
          </a:xfrm>
          <a:prstGeom prst="rect">
            <a:avLst/>
          </a:prstGeom>
        </p:spPr>
        <p:txBody>
          <a:bodyPr vert="horz" lIns="91413" tIns="45706" rIns="91413" bIns="45706" rtlCol="0"/>
          <a:lstStyle>
            <a:lvl1pPr algn="r">
              <a:defRPr sz="1200"/>
            </a:lvl1pPr>
          </a:lstStyle>
          <a:p>
            <a:fld id="{1B79975C-BFB1-4178-8104-DBC6C228DDAE}" type="datetimeFigureOut">
              <a:rPr kumimoji="1" lang="ja-JP" altLang="en-US" smtClean="0"/>
              <a:t>2025/12/16</a:t>
            </a:fld>
            <a:endParaRPr kumimoji="1" lang="ja-JP" altLang="en-US"/>
          </a:p>
        </p:txBody>
      </p:sp>
      <p:sp>
        <p:nvSpPr>
          <p:cNvPr id="1102"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13" tIns="45706" rIns="91413" bIns="45706" rtlCol="0" anchor="ctr"/>
          <a:lstStyle/>
          <a:p>
            <a:endParaRPr lang="ja-JP" altLang="en-US"/>
          </a:p>
        </p:txBody>
      </p:sp>
      <p:sp>
        <p:nvSpPr>
          <p:cNvPr id="1103" name="ノート プレースホルダー 4"/>
          <p:cNvSpPr>
            <a:spLocks noGrp="1"/>
          </p:cNvSpPr>
          <p:nvPr>
            <p:ph type="body" sz="quarter" idx="3"/>
          </p:nvPr>
        </p:nvSpPr>
        <p:spPr>
          <a:xfrm>
            <a:off x="680721" y="4783307"/>
            <a:ext cx="5445760" cy="3913614"/>
          </a:xfrm>
          <a:prstGeom prst="rect">
            <a:avLst/>
          </a:prstGeom>
        </p:spPr>
        <p:txBody>
          <a:bodyPr vert="horz" lIns="91413" tIns="45706" rIns="91413"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4" y="9440647"/>
            <a:ext cx="2949786" cy="498692"/>
          </a:xfrm>
          <a:prstGeom prst="rect">
            <a:avLst/>
          </a:prstGeom>
        </p:spPr>
        <p:txBody>
          <a:bodyPr vert="horz" lIns="91413" tIns="45706" rIns="91413" bIns="45706"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9" y="9440647"/>
            <a:ext cx="2949786" cy="498692"/>
          </a:xfrm>
          <a:prstGeom prst="rect">
            <a:avLst/>
          </a:prstGeom>
        </p:spPr>
        <p:txBody>
          <a:bodyPr vert="horz" lIns="91413" tIns="45706" rIns="91413" bIns="45706" rtlCol="0" anchor="b"/>
          <a:lstStyle>
            <a:lvl1pPr algn="r">
              <a:defRPr sz="1200"/>
            </a:lvl1pPr>
          </a:lstStyle>
          <a:p>
            <a:fld id="{2DABDEF1-8BF7-4A14-9A3A-9155523764BF}" type="slidenum">
              <a:rPr kumimoji="1" lang="ja-JP" altLang="en-US" smtClean="0"/>
              <a:t>‹#›</a:t>
            </a:fld>
            <a:endParaRPr kumimoji="1" lang="ja-JP" altLang="en-US"/>
          </a:p>
        </p:txBody>
      </p:sp>
    </p:spTree>
    <p:extLst>
      <p:ext uri="{BB962C8B-B14F-4D97-AF65-F5344CB8AC3E}">
        <p14:creationId xmlns:p14="http://schemas.microsoft.com/office/powerpoint/2010/main" val="4071642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 name="スライド イメージ プレースホルダー 1"/>
          <p:cNvSpPr>
            <a:spLocks noGrp="1" noRot="1" noChangeAspect="1"/>
          </p:cNvSpPr>
          <p:nvPr>
            <p:ph type="sldImg"/>
          </p:nvPr>
        </p:nvSpPr>
        <p:spPr/>
      </p:sp>
      <p:sp>
        <p:nvSpPr>
          <p:cNvPr id="1137" name="ノート プレースホルダー 2"/>
          <p:cNvSpPr>
            <a:spLocks noGrp="1"/>
          </p:cNvSpPr>
          <p:nvPr>
            <p:ph type="body" idx="1"/>
          </p:nvPr>
        </p:nvSpPr>
        <p:spPr/>
        <p:txBody>
          <a:bodyPr/>
          <a:lstStyle/>
          <a:p>
            <a:endParaRPr kumimoji="1" lang="ja-JP" altLang="en-US" dirty="0"/>
          </a:p>
        </p:txBody>
      </p:sp>
      <p:sp>
        <p:nvSpPr>
          <p:cNvPr id="1138" name="スライド番号プレースホルダー 3"/>
          <p:cNvSpPr>
            <a:spLocks noGrp="1"/>
          </p:cNvSpPr>
          <p:nvPr>
            <p:ph type="sldNum" sz="quarter" idx="5"/>
          </p:nvPr>
        </p:nvSpPr>
        <p:spPr/>
        <p:txBody>
          <a:bodyPr/>
          <a:lstStyle/>
          <a:p>
            <a:fld id="{2DABDEF1-8BF7-4A14-9A3A-9155523764BF}" type="slidenum">
              <a:rPr kumimoji="1" lang="ja-JP" altLang="en-US" smtClean="0"/>
              <a:t>1</a:t>
            </a:fld>
            <a:endParaRPr kumimoji="1" lang="ja-JP" altLang="en-US"/>
          </a:p>
        </p:txBody>
      </p:sp>
    </p:spTree>
    <p:extLst>
      <p:ext uri="{BB962C8B-B14F-4D97-AF65-F5344CB8AC3E}">
        <p14:creationId xmlns:p14="http://schemas.microsoft.com/office/powerpoint/2010/main" val="121404711"/>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1032" name="字幕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2253253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2359085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3578464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3293800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224009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1993791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1988381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168292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2937226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375577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1082"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AF9F76E8-B03B-4728-99CC-E30B95F98A4F}" type="datetimeFigureOut">
              <a:rPr kumimoji="1" lang="ja-JP" altLang="en-US" smtClean="0"/>
              <a:t>2025/12/16</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2201005223"/>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9F76E8-B03B-4728-99CC-E30B95F98A4F}" type="datetimeFigureOut">
              <a:rPr kumimoji="1" lang="ja-JP" altLang="en-US" smtClean="0"/>
              <a:t>2025/12/16</a:t>
            </a:fld>
            <a:endParaRPr kumimoji="1" lang="ja-JP" altLang="en-US"/>
          </a:p>
        </p:txBody>
      </p:sp>
      <p:sp>
        <p:nvSpPr>
          <p:cNvPr id="1028"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6A2EB5-5954-4D2A-BF89-D8BDA91CE228}" type="slidenum">
              <a:rPr kumimoji="1" lang="ja-JP" altLang="en-US" smtClean="0"/>
              <a:t>‹#›</a:t>
            </a:fld>
            <a:endParaRPr kumimoji="1" lang="ja-JP" altLang="en-US"/>
          </a:p>
        </p:txBody>
      </p:sp>
    </p:spTree>
    <p:extLst>
      <p:ext uri="{BB962C8B-B14F-4D97-AF65-F5344CB8AC3E}">
        <p14:creationId xmlns:p14="http://schemas.microsoft.com/office/powerpoint/2010/main" val="2639188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E0EC8B0A-DD02-ADF8-8489-7A20F7C160F5}"/>
              </a:ext>
            </a:extLst>
          </p:cNvPr>
          <p:cNvSpPr/>
          <p:nvPr/>
        </p:nvSpPr>
        <p:spPr>
          <a:xfrm>
            <a:off x="80685" y="562742"/>
            <a:ext cx="12062340" cy="2916038"/>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7" name="正方形/長方形 3"/>
          <p:cNvSpPr/>
          <p:nvPr/>
        </p:nvSpPr>
        <p:spPr>
          <a:xfrm>
            <a:off x="0" y="-1"/>
            <a:ext cx="12192000" cy="48409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147511" tIns="73756" rIns="147511" bIns="73756" rtlCol="0" anchor="ctr"/>
          <a:lstStyle/>
          <a:p>
            <a:pPr algn="ctr"/>
            <a:r>
              <a:rPr lang="ja-JP" altLang="en-US" b="1" dirty="0">
                <a:latin typeface="BIZ UDゴシック" panose="020B0400000000000000" pitchFamily="49" charset="-128"/>
                <a:ea typeface="BIZ UDゴシック" panose="020B0400000000000000" pitchFamily="49" charset="-128"/>
                <a:cs typeface="Meiryo UI" panose="020B0604030504040204" pitchFamily="50" charset="-128"/>
              </a:rPr>
              <a:t>大阪府・高石市まちづくり連携協議会の設置について</a:t>
            </a:r>
            <a:endParaRPr lang="en-US" altLang="ja-JP" b="1"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1128" name="テキスト ボックス 28"/>
          <p:cNvSpPr txBox="1"/>
          <p:nvPr/>
        </p:nvSpPr>
        <p:spPr>
          <a:xfrm>
            <a:off x="255194" y="4532004"/>
            <a:ext cx="1528782" cy="338554"/>
          </a:xfrm>
          <a:prstGeom prst="rect">
            <a:avLst/>
          </a:prstGeom>
          <a:noFill/>
        </p:spPr>
        <p:txBody>
          <a:bodyPr wrap="square">
            <a:spAutoFit/>
          </a:bodyPr>
          <a:lstStyle/>
          <a:p>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設置</a:t>
            </a:r>
            <a:r>
              <a:rPr lang="ja-JP" altLang="en-US" sz="1600" dirty="0">
                <a:latin typeface="BIZ UDゴシック" panose="020B0400000000000000" pitchFamily="49" charset="-128"/>
                <a:ea typeface="BIZ UDゴシック" panose="020B0400000000000000" pitchFamily="49" charset="-128"/>
              </a:rPr>
              <a:t>目的</a:t>
            </a:r>
            <a:r>
              <a:rPr lang="en-US" altLang="ja-JP" sz="1600" dirty="0">
                <a:latin typeface="BIZ UDゴシック" panose="020B0400000000000000" pitchFamily="49" charset="-128"/>
                <a:ea typeface="BIZ UDゴシック" panose="020B0400000000000000" pitchFamily="49" charset="-128"/>
              </a:rPr>
              <a:t>】</a:t>
            </a:r>
            <a:endParaRPr kumimoji="1" lang="ja-JP" altLang="en-US" sz="1600" dirty="0">
              <a:latin typeface="BIZ UDゴシック" panose="020B0400000000000000" pitchFamily="49" charset="-128"/>
              <a:ea typeface="BIZ UDゴシック" panose="020B0400000000000000" pitchFamily="49" charset="-128"/>
            </a:endParaRPr>
          </a:p>
        </p:txBody>
      </p:sp>
      <p:sp>
        <p:nvSpPr>
          <p:cNvPr id="1129" name="テキスト ボックス 30"/>
          <p:cNvSpPr txBox="1"/>
          <p:nvPr/>
        </p:nvSpPr>
        <p:spPr>
          <a:xfrm>
            <a:off x="281314" y="4797291"/>
            <a:ext cx="11919385" cy="830997"/>
          </a:xfrm>
          <a:prstGeom prst="rect">
            <a:avLst/>
          </a:prstGeom>
          <a:noFill/>
        </p:spPr>
        <p:txBody>
          <a:bodyPr wrap="square">
            <a:spAutoFit/>
          </a:bodyPr>
          <a:lstStyle/>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大阪府と高石市が連携して、大阪のまちづくりグランドデザインの推進及び大阪湾ベイエリアの活性化並びに市の</a:t>
            </a:r>
            <a:r>
              <a:rPr lang="ja-JP" altLang="en-US" sz="1600" dirty="0">
                <a:latin typeface="BIZ UDゴシック" panose="020B0400000000000000" pitchFamily="49" charset="-128"/>
                <a:ea typeface="BIZ UDゴシック" panose="020B0400000000000000" pitchFamily="49" charset="-128"/>
              </a:rPr>
              <a:t>総合戦略</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の実現</a:t>
            </a:r>
            <a:r>
              <a:rPr kumimoji="1" lang="ja-JP" altLang="en-US" sz="1600" dirty="0">
                <a:latin typeface="BIZ UDゴシック" panose="020B0400000000000000" pitchFamily="49" charset="-128"/>
                <a:ea typeface="BIZ UDゴシック" panose="020B0400000000000000" pitchFamily="49" charset="-128"/>
              </a:rPr>
              <a:t>に向けて、地域資源を最大限に活かすため市が保有する旧市民会館・図書館跡の活用と合わせて、隣接する府が保有す</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る大阪府立臨海スポーツセンター</a:t>
            </a:r>
            <a:r>
              <a:rPr lang="ja-JP" altLang="en-US" sz="1600" dirty="0">
                <a:latin typeface="BIZ UDゴシック" panose="020B0400000000000000" pitchFamily="49" charset="-128"/>
                <a:ea typeface="BIZ UDゴシック" panose="020B0400000000000000" pitchFamily="49" charset="-128"/>
              </a:rPr>
              <a:t>との</a:t>
            </a:r>
            <a:r>
              <a:rPr kumimoji="1" lang="ja-JP" altLang="en-US" sz="1600" dirty="0">
                <a:latin typeface="BIZ UDゴシック" panose="020B0400000000000000" pitchFamily="49" charset="-128"/>
                <a:ea typeface="BIZ UDゴシック" panose="020B0400000000000000" pitchFamily="49" charset="-128"/>
              </a:rPr>
              <a:t>一体的活用を含めたまちづくり施策の検討を行うことを目的として設置。</a:t>
            </a:r>
            <a:endParaRPr lang="ja-JP" altLang="en-US" sz="1600" dirty="0">
              <a:latin typeface="BIZ UDゴシック" panose="020B0400000000000000" pitchFamily="49" charset="-128"/>
              <a:ea typeface="BIZ UDゴシック" panose="020B0400000000000000" pitchFamily="49" charset="-128"/>
            </a:endParaRPr>
          </a:p>
        </p:txBody>
      </p:sp>
      <p:sp>
        <p:nvSpPr>
          <p:cNvPr id="1130" name="テキスト ボックス 31"/>
          <p:cNvSpPr txBox="1"/>
          <p:nvPr/>
        </p:nvSpPr>
        <p:spPr>
          <a:xfrm>
            <a:off x="255193" y="5607754"/>
            <a:ext cx="1528782" cy="338554"/>
          </a:xfrm>
          <a:prstGeom prst="rect">
            <a:avLst/>
          </a:prstGeom>
          <a:noFill/>
        </p:spPr>
        <p:txBody>
          <a:bodyPr wrap="square">
            <a:spAutoFit/>
          </a:bodyPr>
          <a:lstStyle/>
          <a:p>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協議事項</a:t>
            </a:r>
            <a:r>
              <a:rPr lang="en-US" altLang="ja-JP" sz="1600" dirty="0">
                <a:latin typeface="BIZ UDゴシック" panose="020B0400000000000000" pitchFamily="49" charset="-128"/>
                <a:ea typeface="BIZ UDゴシック" panose="020B0400000000000000" pitchFamily="49" charset="-128"/>
              </a:rPr>
              <a:t>】</a:t>
            </a:r>
            <a:endParaRPr kumimoji="1" lang="ja-JP" altLang="en-US" sz="1600" dirty="0">
              <a:latin typeface="BIZ UDゴシック" panose="020B0400000000000000" pitchFamily="49" charset="-128"/>
              <a:ea typeface="BIZ UDゴシック" panose="020B0400000000000000" pitchFamily="49" charset="-128"/>
            </a:endParaRPr>
          </a:p>
        </p:txBody>
      </p:sp>
      <p:sp>
        <p:nvSpPr>
          <p:cNvPr id="1131" name="テキスト ボックス 33"/>
          <p:cNvSpPr txBox="1"/>
          <p:nvPr/>
        </p:nvSpPr>
        <p:spPr>
          <a:xfrm>
            <a:off x="451643" y="5886905"/>
            <a:ext cx="7128473" cy="830997"/>
          </a:xfrm>
          <a:prstGeom prst="rect">
            <a:avLst/>
          </a:prstGeom>
          <a:noFill/>
        </p:spPr>
        <p:txBody>
          <a:bodyPr wrap="square">
            <a:spAutoFit/>
          </a:bodyPr>
          <a:lstStyle/>
          <a:p>
            <a:r>
              <a:rPr kumimoji="1" lang="ja-JP" altLang="en-US" sz="1600" dirty="0">
                <a:latin typeface="BIZ UDゴシック" panose="020B0400000000000000" pitchFamily="49" charset="-128"/>
                <a:ea typeface="BIZ UDゴシック" panose="020B0400000000000000" pitchFamily="49" charset="-128"/>
              </a:rPr>
              <a:t>○　開発候補地の現況や一体的活用のための調査及び研究</a:t>
            </a:r>
            <a:endParaRPr kumimoji="1"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民間事業者による開発手法の調査及び研究</a:t>
            </a:r>
            <a:endParaRPr kumimoji="1"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開発候補案（基本構想）の策定　など</a:t>
            </a:r>
          </a:p>
        </p:txBody>
      </p:sp>
      <p:sp>
        <p:nvSpPr>
          <p:cNvPr id="4" name="テキスト ボックス 28">
            <a:extLst>
              <a:ext uri="{FF2B5EF4-FFF2-40B4-BE49-F238E27FC236}">
                <a16:creationId xmlns:a16="http://schemas.microsoft.com/office/drawing/2014/main" id="{584C400B-BAAA-AC25-1747-498EF3CF6286}"/>
              </a:ext>
            </a:extLst>
          </p:cNvPr>
          <p:cNvSpPr txBox="1"/>
          <p:nvPr/>
        </p:nvSpPr>
        <p:spPr>
          <a:xfrm>
            <a:off x="-90726" y="562742"/>
            <a:ext cx="1973795" cy="338554"/>
          </a:xfrm>
          <a:prstGeom prst="rect">
            <a:avLst/>
          </a:prstGeom>
          <a:noFill/>
        </p:spPr>
        <p:txBody>
          <a:bodyPr wrap="square">
            <a:spAutoFit/>
          </a:bodyPr>
          <a:lstStyle/>
          <a:p>
            <a:r>
              <a:rPr kumimoji="1" lang="ja-JP" altLang="en-US" sz="1600" dirty="0">
                <a:latin typeface="BIZ UDゴシック" panose="020B0400000000000000" pitchFamily="49" charset="-128"/>
                <a:ea typeface="BIZ UDゴシック" panose="020B0400000000000000" pitchFamily="49" charset="-128"/>
              </a:rPr>
              <a:t>　</a:t>
            </a:r>
            <a:r>
              <a:rPr kumimoji="1" lang="ja-JP" altLang="en-US" sz="1600" u="sng" dirty="0">
                <a:latin typeface="BIZ UDゴシック" panose="020B0400000000000000" pitchFamily="49" charset="-128"/>
                <a:ea typeface="BIZ UDゴシック" panose="020B0400000000000000" pitchFamily="49" charset="-128"/>
              </a:rPr>
              <a:t>設置に至る経緯</a:t>
            </a:r>
          </a:p>
        </p:txBody>
      </p:sp>
      <p:sp>
        <p:nvSpPr>
          <p:cNvPr id="5" name="テキスト ボックス 30">
            <a:extLst>
              <a:ext uri="{FF2B5EF4-FFF2-40B4-BE49-F238E27FC236}">
                <a16:creationId xmlns:a16="http://schemas.microsoft.com/office/drawing/2014/main" id="{E0F43703-48D2-68EB-F0E0-DC124CC5FBF4}"/>
              </a:ext>
            </a:extLst>
          </p:cNvPr>
          <p:cNvSpPr txBox="1"/>
          <p:nvPr/>
        </p:nvSpPr>
        <p:spPr>
          <a:xfrm>
            <a:off x="129660" y="924235"/>
            <a:ext cx="11919385" cy="2554545"/>
          </a:xfrm>
          <a:prstGeom prst="rect">
            <a:avLst/>
          </a:prstGeom>
          <a:noFill/>
        </p:spPr>
        <p:txBody>
          <a:bodyPr wrap="square">
            <a:spAutoFit/>
          </a:bodyPr>
          <a:lstStyle/>
          <a:p>
            <a:r>
              <a:rPr kumimoji="1" lang="ja-JP" altLang="en-US" sz="1600" dirty="0">
                <a:latin typeface="BIZ UDゴシック" panose="020B0400000000000000" pitchFamily="49" charset="-128"/>
                <a:ea typeface="BIZ UDゴシック" panose="020B0400000000000000" pitchFamily="49" charset="-128"/>
              </a:rPr>
              <a:t>○　高石市が保有する旧市民会館・図書館跡は、</a:t>
            </a:r>
            <a:r>
              <a:rPr kumimoji="1" lang="en-US" altLang="ja-JP" sz="1600" dirty="0">
                <a:latin typeface="BIZ UDゴシック" panose="020B0400000000000000" pitchFamily="49" charset="-128"/>
                <a:ea typeface="BIZ UDゴシック" panose="020B0400000000000000" pitchFamily="49" charset="-128"/>
              </a:rPr>
              <a:t>20</a:t>
            </a:r>
            <a:r>
              <a:rPr kumimoji="1" lang="ja-JP" altLang="en-US" sz="1600" dirty="0">
                <a:latin typeface="BIZ UDゴシック" panose="020B0400000000000000" pitchFamily="49" charset="-128"/>
                <a:ea typeface="BIZ UDゴシック" panose="020B0400000000000000" pitchFamily="49" charset="-128"/>
              </a:rPr>
              <a:t>年以上の遊休施設となっており、今日に至るまで、集客施設の誘致に取り　</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組んできたが、未だに開発のめどが立っていない状況。併せて、民間事業者からは、隣接する大阪府が保有する臨海スポーツ</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センターとの一体的な活用により開発地域のポテンシャルが向上するとの意見が複数寄せられていた。</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そのため、令和７年３月から、高石市とともに、府の市町村振興を所管する市町村局、府有地を所管する教育庁、まちづく</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りを所管する大阪都市計画局の各々の事務担当者が参画する「大阪府・高石市まちづくり検討会」を立ち上げ、意見交換を積　</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極的に行ってきた。（計４回開催）</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意見交換の中で、高石市のまちづくりにおいて、地域資源を最大限に活かすことが、大阪府が推進する大阪湾ベイエリアの</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活性化にもつながり、互いに連携して検討を進めることで、大阪府・高石市双方のメリットを享受できる可能性があるとの認</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識に立ち、より一層、開発地域のポテンシャルを高められるよう、一体的な活用を含めたまちづくり施策を検討するため、大</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阪府・高石市が連携した関係部局で構成する協議会の設置に至ったもの。</a:t>
            </a:r>
            <a:endParaRPr lang="en-US" altLang="ja-JP" sz="1600" dirty="0">
              <a:latin typeface="BIZ UDゴシック" panose="020B0400000000000000" pitchFamily="49" charset="-128"/>
              <a:ea typeface="BIZ UDゴシック" panose="020B0400000000000000" pitchFamily="49" charset="-128"/>
            </a:endParaRPr>
          </a:p>
        </p:txBody>
      </p:sp>
      <p:sp>
        <p:nvSpPr>
          <p:cNvPr id="6" name="テキスト ボックス 28">
            <a:extLst>
              <a:ext uri="{FF2B5EF4-FFF2-40B4-BE49-F238E27FC236}">
                <a16:creationId xmlns:a16="http://schemas.microsoft.com/office/drawing/2014/main" id="{C52B0F1C-EA8D-953A-B3EB-46257134DFBA}"/>
              </a:ext>
            </a:extLst>
          </p:cNvPr>
          <p:cNvSpPr txBox="1"/>
          <p:nvPr/>
        </p:nvSpPr>
        <p:spPr>
          <a:xfrm>
            <a:off x="-90726" y="3827628"/>
            <a:ext cx="4232420" cy="338554"/>
          </a:xfrm>
          <a:prstGeom prst="rect">
            <a:avLst/>
          </a:prstGeom>
          <a:noFill/>
        </p:spPr>
        <p:txBody>
          <a:bodyPr wrap="square">
            <a:spAutoFit/>
          </a:bodyPr>
          <a:lstStyle/>
          <a:p>
            <a:r>
              <a:rPr kumimoji="1" lang="ja-JP" altLang="en-US" sz="1600" dirty="0">
                <a:latin typeface="BIZ UDゴシック" panose="020B0400000000000000" pitchFamily="49" charset="-128"/>
                <a:ea typeface="BIZ UDゴシック" panose="020B0400000000000000" pitchFamily="49" charset="-128"/>
              </a:rPr>
              <a:t>　</a:t>
            </a:r>
            <a:r>
              <a:rPr kumimoji="1" lang="ja-JP" altLang="en-US" sz="1600" u="sng" dirty="0">
                <a:latin typeface="BIZ UDゴシック" panose="020B0400000000000000" pitchFamily="49" charset="-128"/>
                <a:ea typeface="BIZ UDゴシック" panose="020B0400000000000000" pitchFamily="49" charset="-128"/>
              </a:rPr>
              <a:t>大阪府・高石市まちづくり連携協議会</a:t>
            </a:r>
          </a:p>
        </p:txBody>
      </p:sp>
      <p:sp>
        <p:nvSpPr>
          <p:cNvPr id="7" name="テキスト ボックス 28">
            <a:extLst>
              <a:ext uri="{FF2B5EF4-FFF2-40B4-BE49-F238E27FC236}">
                <a16:creationId xmlns:a16="http://schemas.microsoft.com/office/drawing/2014/main" id="{18855C80-5638-8668-C72A-DE84A1B99122}"/>
              </a:ext>
            </a:extLst>
          </p:cNvPr>
          <p:cNvSpPr txBox="1"/>
          <p:nvPr/>
        </p:nvSpPr>
        <p:spPr>
          <a:xfrm>
            <a:off x="255193" y="4222362"/>
            <a:ext cx="11856121" cy="338554"/>
          </a:xfrm>
          <a:prstGeom prst="rect">
            <a:avLst/>
          </a:prstGeom>
          <a:noFill/>
        </p:spPr>
        <p:txBody>
          <a:bodyPr wrap="square">
            <a:spAutoFit/>
          </a:bodyPr>
          <a:lstStyle/>
          <a:p>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構成員</a:t>
            </a:r>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（大阪府）</a:t>
            </a:r>
            <a:r>
              <a:rPr lang="zh-TW" altLang="en-US" sz="1600" dirty="0">
                <a:latin typeface="BIZ UDゴシック" panose="020B0400000000000000" pitchFamily="49" charset="-128"/>
                <a:ea typeface="BIZ UDゴシック" panose="020B0400000000000000" pitchFamily="49" charset="-128"/>
              </a:rPr>
              <a:t>総務部市町村局長</a:t>
            </a:r>
            <a:r>
              <a:rPr lang="ja-JP" altLang="en-US" sz="1600" dirty="0">
                <a:latin typeface="BIZ UDゴシック" panose="020B0400000000000000" pitchFamily="49" charset="-128"/>
                <a:ea typeface="BIZ UDゴシック" panose="020B0400000000000000" pitchFamily="49" charset="-128"/>
              </a:rPr>
              <a:t>、</a:t>
            </a:r>
            <a:r>
              <a:rPr lang="zh-TW" altLang="en-US" sz="1600" dirty="0">
                <a:latin typeface="BIZ UDゴシック" panose="020B0400000000000000" pitchFamily="49" charset="-128"/>
                <a:ea typeface="BIZ UDゴシック" panose="020B0400000000000000" pitchFamily="49" charset="-128"/>
              </a:rPr>
              <a:t>大阪都市計画局長</a:t>
            </a:r>
            <a:r>
              <a:rPr lang="ja-JP" altLang="en-US" sz="1600" dirty="0">
                <a:latin typeface="BIZ UDゴシック" panose="020B0400000000000000" pitchFamily="49" charset="-128"/>
                <a:ea typeface="BIZ UDゴシック" panose="020B0400000000000000" pitchFamily="49" charset="-128"/>
              </a:rPr>
              <a:t>、</a:t>
            </a:r>
            <a:r>
              <a:rPr lang="zh-TW" altLang="en-US" sz="1600" dirty="0">
                <a:latin typeface="BIZ UDゴシック" panose="020B0400000000000000" pitchFamily="49" charset="-128"/>
                <a:ea typeface="BIZ UDゴシック" panose="020B0400000000000000" pitchFamily="49" charset="-128"/>
              </a:rPr>
              <a:t>教育庁理事兼教育次長</a:t>
            </a:r>
            <a:r>
              <a:rPr lang="ja-JP" altLang="en-US" sz="1600" dirty="0">
                <a:latin typeface="BIZ UDゴシック" panose="020B0400000000000000" pitchFamily="49" charset="-128"/>
                <a:ea typeface="BIZ UDゴシック" panose="020B0400000000000000" pitchFamily="49" charset="-128"/>
              </a:rPr>
              <a:t>　（高石市）副市長</a:t>
            </a:r>
            <a:endParaRPr kumimoji="1" lang="ja-JP" altLang="en-US" sz="1600" dirty="0">
              <a:latin typeface="BIZ UDゴシック" panose="020B0400000000000000" pitchFamily="49" charset="-128"/>
              <a:ea typeface="BIZ UDゴシック" panose="020B0400000000000000" pitchFamily="49" charset="-128"/>
            </a:endParaRPr>
          </a:p>
        </p:txBody>
      </p:sp>
      <p:sp>
        <p:nvSpPr>
          <p:cNvPr id="9" name="正方形/長方形 8">
            <a:extLst>
              <a:ext uri="{FF2B5EF4-FFF2-40B4-BE49-F238E27FC236}">
                <a16:creationId xmlns:a16="http://schemas.microsoft.com/office/drawing/2014/main" id="{29B28606-C831-4564-F0CA-4BA8B0CDFD6D}"/>
              </a:ext>
            </a:extLst>
          </p:cNvPr>
          <p:cNvSpPr/>
          <p:nvPr/>
        </p:nvSpPr>
        <p:spPr>
          <a:xfrm>
            <a:off x="80685" y="3840273"/>
            <a:ext cx="12062340" cy="291603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下 9">
            <a:extLst>
              <a:ext uri="{FF2B5EF4-FFF2-40B4-BE49-F238E27FC236}">
                <a16:creationId xmlns:a16="http://schemas.microsoft.com/office/drawing/2014/main" id="{9839E40A-5367-2522-134B-7954D0EE5621}"/>
              </a:ext>
            </a:extLst>
          </p:cNvPr>
          <p:cNvSpPr/>
          <p:nvPr/>
        </p:nvSpPr>
        <p:spPr>
          <a:xfrm>
            <a:off x="4855118" y="3522253"/>
            <a:ext cx="2771775" cy="305375"/>
          </a:xfrm>
          <a:prstGeom prst="downArrow">
            <a:avLst>
              <a:gd name="adj1" fmla="val 50000"/>
              <a:gd name="adj2" fmla="val 65199"/>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F7A6BB22-1BBA-4636-B3FB-7CC8A23D4907}"/>
              </a:ext>
            </a:extLst>
          </p:cNvPr>
          <p:cNvSpPr txBox="1"/>
          <p:nvPr/>
        </p:nvSpPr>
        <p:spPr>
          <a:xfrm>
            <a:off x="11176594" y="59405"/>
            <a:ext cx="934720" cy="369332"/>
          </a:xfrm>
          <a:prstGeom prst="rect">
            <a:avLst/>
          </a:prstGeom>
          <a:solidFill>
            <a:schemeClr val="bg1"/>
          </a:solidFill>
          <a:ln>
            <a:solidFill>
              <a:schemeClr val="tx1"/>
            </a:solidFill>
          </a:ln>
        </p:spPr>
        <p:txBody>
          <a:bodyPr wrap="square" rtlCol="0">
            <a:spAutoFit/>
          </a:bodyPr>
          <a:lstStyle/>
          <a:p>
            <a:pPr algn="ctr"/>
            <a:r>
              <a:rPr kumimoji="1" lang="ja-JP" altLang="en-US" dirty="0">
                <a:latin typeface="BIZ UDPゴシック" panose="020B0400000000000000" pitchFamily="50" charset="-128"/>
                <a:ea typeface="BIZ UDPゴシック" panose="020B0400000000000000" pitchFamily="50" charset="-128"/>
              </a:rPr>
              <a:t>資料２</a:t>
            </a:r>
          </a:p>
        </p:txBody>
      </p:sp>
    </p:spTree>
    <p:extLst>
      <p:ext uri="{BB962C8B-B14F-4D97-AF65-F5344CB8AC3E}">
        <p14:creationId xmlns:p14="http://schemas.microsoft.com/office/powerpoint/2010/main" val="24947723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