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&#65279;<?xml version="1.0" encoding="utf-8" standalone="yes"?>
<Relationships xmlns="http://schemas.openxmlformats.org/package/2006/relationships">
  <Relationship Id="rId2" Type="http://schemas.openxmlformats.org/package/2006/relationships/metadata/thumbnail" Target="docProps/thumbnail.jpeg" />
  <Relationship Id="rId1" Type="http://schemas.openxmlformats.org/officeDocument/2006/relationships/officeDocument" Target="ppt/presentation.xml" />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29"/>
    <p:restoredTop sz="89049" autoAdjust="0"/>
  </p:normalViewPr>
  <p:slideViewPr>
    <p:cSldViewPr snapToGrid="0">
      <p:cViewPr varScale="1">
        <p:scale>
          <a:sx n="75" d="100"/>
          <a:sy n="75" d="100"/>
        </p:scale>
        <p:origin x="98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
<Relationships xmlns="http://schemas.openxmlformats.org/package/2006/relationships">
  <Relationship Id="rId3" Type="http://schemas.openxmlformats.org/officeDocument/2006/relationships/notesMaster" Target="notesMasters/notesMaster1.xml" />
  <Relationship Id="rId7" Type="http://schemas.openxmlformats.org/officeDocument/2006/relationships/tableStyles" Target="tableStyles.xml" />
  <Relationship Id="rId2" Type="http://schemas.openxmlformats.org/officeDocument/2006/relationships/slide" Target="slides/slide1.xml" />
  <Relationship Id="rId1" Type="http://schemas.openxmlformats.org/officeDocument/2006/relationships/slideMaster" Target="slideMasters/slideMaster1.xml" />
  <Relationship Id="rId6" Type="http://schemas.openxmlformats.org/officeDocument/2006/relationships/theme" Target="theme/theme1.xml" />
  <Relationship Id="rId5" Type="http://schemas.openxmlformats.org/officeDocument/2006/relationships/viewProps" Target="viewProps.xml" />
  <Relationship Id="rId4" Type="http://schemas.openxmlformats.org/officeDocument/2006/relationships/presProps" Target="presProps.xml" />
</Relationships>
</file>

<file path=ppt/notesMasters/_rels/notesMaster1.xml.rels>&#65279;<?xml version="1.0" encoding="utf-8" standalone="yes"?>
<Relationships xmlns="http://schemas.openxmlformats.org/package/2006/relationships">
  <Relationship Id="rId1" Type="http://schemas.openxmlformats.org/officeDocument/2006/relationships/theme" Target="../theme/theme2.xml" />
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2"/>
            <a:ext cx="2949786" cy="498693"/>
          </a:xfrm>
          <a:prstGeom prst="rect">
            <a:avLst/>
          </a:prstGeom>
        </p:spPr>
        <p:txBody>
          <a:bodyPr vert="horz" lIns="91404" tIns="45702" rIns="91404" bIns="4570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2"/>
            <a:ext cx="2949786" cy="498693"/>
          </a:xfrm>
          <a:prstGeom prst="rect">
            <a:avLst/>
          </a:prstGeom>
        </p:spPr>
        <p:txBody>
          <a:bodyPr vert="horz" lIns="91404" tIns="45702" rIns="91404" bIns="45702" rtlCol="0"/>
          <a:lstStyle>
            <a:lvl1pPr algn="r">
              <a:defRPr sz="1200"/>
            </a:lvl1pPr>
          </a:lstStyle>
          <a:p>
            <a:fld id="{1B79975C-BFB1-4178-8104-DBC6C228DDAE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4" tIns="45702" rIns="91404" bIns="45702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7"/>
            <a:ext cx="5445760" cy="3913614"/>
          </a:xfrm>
          <a:prstGeom prst="rect">
            <a:avLst/>
          </a:prstGeom>
        </p:spPr>
        <p:txBody>
          <a:bodyPr vert="horz" lIns="91404" tIns="45702" rIns="91404" bIns="4570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5" y="9440647"/>
            <a:ext cx="2949786" cy="498692"/>
          </a:xfrm>
          <a:prstGeom prst="rect">
            <a:avLst/>
          </a:prstGeom>
        </p:spPr>
        <p:txBody>
          <a:bodyPr vert="horz" lIns="91404" tIns="45702" rIns="91404" bIns="4570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6" cy="498692"/>
          </a:xfrm>
          <a:prstGeom prst="rect">
            <a:avLst/>
          </a:prstGeom>
        </p:spPr>
        <p:txBody>
          <a:bodyPr vert="horz" lIns="91404" tIns="45702" rIns="91404" bIns="45702" rtlCol="0" anchor="b"/>
          <a:lstStyle>
            <a:lvl1pPr algn="r">
              <a:defRPr sz="1200"/>
            </a:lvl1pPr>
          </a:lstStyle>
          <a:p>
            <a:fld id="{2DABDEF1-8BF7-4A14-9A3A-9155523764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1642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
<Relationships xmlns="http://schemas.openxmlformats.org/package/2006/relationships">
  <Relationship Id="rId2" Type="http://schemas.openxmlformats.org/officeDocument/2006/relationships/slide" Target="../slides/slide1.xml" />
  <Relationship Id="rId1" Type="http://schemas.openxmlformats.org/officeDocument/2006/relationships/notesMaster" Target="../notesMasters/notesMaster1.xml" />
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5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115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5219">
              <a:defRPr/>
            </a:pPr>
            <a:fld id="{2DABDEF1-8BF7-4A14-9A3A-9155523764BF}" type="slidenum">
              <a:rPr lang="ja-JP" altLang="en-US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915219">
                <a:defRPr/>
              </a:pPr>
              <a:t>1</a:t>
            </a:fld>
            <a:endParaRPr lang="ja-JP" altLang="en-US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95380791"/>
      </p:ext>
    </p:extLst>
  </p:cSld>
  <p:clrMapOvr>
    <a:masterClrMapping/>
  </p:clrMapOvr>
</p:notes>
</file>

<file path=ppt/slideLayouts/_rels/slideLayout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0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2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3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4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5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6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7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8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9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2" name="字幕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F76E8-B03B-4728-99CC-E30B95F98A4F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A2EB5-5954-4D2A-BF89-D8BDA91CE2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3253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F76E8-B03B-4728-99CC-E30B95F98A4F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A2EB5-5954-4D2A-BF89-D8BDA91CE2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9085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F76E8-B03B-4728-99CC-E30B95F98A4F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A2EB5-5954-4D2A-BF89-D8BDA91CE2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8464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F76E8-B03B-4728-99CC-E30B95F98A4F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A2EB5-5954-4D2A-BF89-D8BDA91CE2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3800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F76E8-B03B-4728-99CC-E30B95F98A4F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A2EB5-5954-4D2A-BF89-D8BDA91CE2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0093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F76E8-B03B-4728-99CC-E30B95F98A4F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A2EB5-5954-4D2A-BF89-D8BDA91CE2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3791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F76E8-B03B-4728-99CC-E30B95F98A4F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A2EB5-5954-4D2A-BF89-D8BDA91CE2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8381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F76E8-B03B-4728-99CC-E30B95F98A4F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A2EB5-5954-4D2A-BF89-D8BDA91CE2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292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F76E8-B03B-4728-99CC-E30B95F98A4F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A2EB5-5954-4D2A-BF89-D8BDA91CE2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7226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F76E8-B03B-4728-99CC-E30B95F98A4F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A2EB5-5954-4D2A-BF89-D8BDA91CE2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5775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F76E8-B03B-4728-99CC-E30B95F98A4F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A2EB5-5954-4D2A-BF89-D8BDA91CE2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1005223"/>
      </p:ext>
    </p:extLst>
  </p:cSld>
  <p:clrMapOvr>
    <a:masterClrMapping/>
  </p:clrMapOvr>
</p:sldLayout>
</file>

<file path=ppt/slideMasters/_rels/slideMaster1.xml.rels>&#65279;<?xml version="1.0" encoding="utf-8" standalone="yes"?>
<Relationships xmlns="http://schemas.openxmlformats.org/package/2006/relationships">
  <Relationship Id="rId8" Type="http://schemas.openxmlformats.org/officeDocument/2006/relationships/slideLayout" Target="../slideLayouts/slideLayout8.xml" />
  <Relationship Id="rId3" Type="http://schemas.openxmlformats.org/officeDocument/2006/relationships/slideLayout" Target="../slideLayouts/slideLayout3.xml" />
  <Relationship Id="rId7" Type="http://schemas.openxmlformats.org/officeDocument/2006/relationships/slideLayout" Target="../slideLayouts/slideLayout7.xml" />
  <Relationship Id="rId12" Type="http://schemas.openxmlformats.org/officeDocument/2006/relationships/theme" Target="../theme/theme1.xml" />
  <Relationship Id="rId2" Type="http://schemas.openxmlformats.org/officeDocument/2006/relationships/slideLayout" Target="../slideLayouts/slideLayout2.xml" />
  <Relationship Id="rId1" Type="http://schemas.openxmlformats.org/officeDocument/2006/relationships/slideLayout" Target="../slideLayouts/slideLayout1.xml" />
  <Relationship Id="rId6" Type="http://schemas.openxmlformats.org/officeDocument/2006/relationships/slideLayout" Target="../slideLayouts/slideLayout6.xml" />
  <Relationship Id="rId11" Type="http://schemas.openxmlformats.org/officeDocument/2006/relationships/slideLayout" Target="../slideLayouts/slideLayout11.xml" />
  <Relationship Id="rId5" Type="http://schemas.openxmlformats.org/officeDocument/2006/relationships/slideLayout" Target="../slideLayouts/slideLayout5.xml" />
  <Relationship Id="rId10" Type="http://schemas.openxmlformats.org/officeDocument/2006/relationships/slideLayout" Target="../slideLayouts/slideLayout10.xml" />
  <Relationship Id="rId4" Type="http://schemas.openxmlformats.org/officeDocument/2006/relationships/slideLayout" Target="../slideLayouts/slideLayout4.xml" />
  <Relationship Id="rId9" Type="http://schemas.openxmlformats.org/officeDocument/2006/relationships/slideLayout" Target="../slideLayouts/slideLayout9.xml" />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26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27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F76E8-B03B-4728-99CC-E30B95F98A4F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1028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6A2EB5-5954-4D2A-BF89-D8BDA91CE2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918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
<Relationships xmlns="http://schemas.openxmlformats.org/package/2006/relationships">
  <Relationship Id="rId2" Type="http://schemas.openxmlformats.org/officeDocument/2006/relationships/notesSlide" Target="../notesSlides/notesSlide1.xml" />
  <Relationship Id="rId1" Type="http://schemas.openxmlformats.org/officeDocument/2006/relationships/slideLayout" Target="../slideLayouts/slideLayout1.xml" />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0" name="矢印: 三方向 17"/>
          <p:cNvSpPr/>
          <p:nvPr/>
        </p:nvSpPr>
        <p:spPr>
          <a:xfrm rot="5400000">
            <a:off x="3646502" y="1447573"/>
            <a:ext cx="1623794" cy="4539062"/>
          </a:xfrm>
          <a:prstGeom prst="leftRightUpArrow">
            <a:avLst>
              <a:gd name="adj1" fmla="val 10997"/>
              <a:gd name="adj2" fmla="val 50000"/>
              <a:gd name="adj3" fmla="val 0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6" name="表 9">
            <a:extLst>
              <a:ext uri="{FF2B5EF4-FFF2-40B4-BE49-F238E27FC236}">
                <a16:creationId xmlns:a16="http://schemas.microsoft.com/office/drawing/2014/main" id="{DFB56A52-1CE3-FF06-6C57-4502D2E80B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7360122"/>
              </p:ext>
            </p:extLst>
          </p:nvPr>
        </p:nvGraphicFramePr>
        <p:xfrm>
          <a:off x="122813" y="4308782"/>
          <a:ext cx="10066216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62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921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Meiryo UI" panose="020B0604030504040204" pitchFamily="50" charset="-128"/>
                        </a:rPr>
                        <a:t>まちづくり部会</a:t>
                      </a:r>
                      <a:endParaRPr kumimoji="1" lang="en-US" altLang="ja-JP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9547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（大阪府）</a:t>
                      </a:r>
                      <a:endParaRPr kumimoji="1" lang="en-US" altLang="ja-JP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r>
                        <a:rPr kumimoji="1" lang="ja-JP" alt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r>
                        <a:rPr kumimoji="1" lang="ja-JP" altLang="en-US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r>
                        <a:rPr kumimoji="1" lang="ja-JP" alt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総務部市町村局長が指名する者</a:t>
                      </a:r>
                      <a:endParaRPr kumimoji="1" lang="en-US" altLang="ja-JP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大阪都市計画局長が指名する者</a:t>
                      </a:r>
                      <a:endParaRPr kumimoji="1" lang="en-US" altLang="ja-JP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教育庁理事兼教育次長が指名する者</a:t>
                      </a:r>
                      <a:endParaRPr kumimoji="1" lang="en-US" altLang="ja-JP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r>
                        <a:rPr kumimoji="1" lang="ja-JP" alt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（高石市）</a:t>
                      </a:r>
                      <a:endParaRPr kumimoji="1" lang="en-US" altLang="ja-JP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r>
                        <a:rPr kumimoji="1" lang="ja-JP" alt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r>
                        <a:rPr kumimoji="1" lang="ja-JP" altLang="en-US" u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副市長が指名する者</a:t>
                      </a:r>
                      <a:endParaRPr kumimoji="1" lang="en-US" altLang="ja-JP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41" name="正方形/長方形 3"/>
          <p:cNvSpPr/>
          <p:nvPr/>
        </p:nvSpPr>
        <p:spPr>
          <a:xfrm>
            <a:off x="0" y="0"/>
            <a:ext cx="12192000" cy="48409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7511" tIns="73756" rIns="147511" bIns="73756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大阪府・高石市まちづくり連携協議会の</a:t>
            </a:r>
            <a:r>
              <a:rPr lang="ja-JP" altLang="en-US" b="1" dirty="0">
                <a:solidFill>
                  <a:prstClr val="white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実施体制</a:t>
            </a:r>
            <a:endParaRPr kumimoji="1" lang="en-US" altLang="ja-JP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</p:txBody>
      </p:sp>
      <p:sp>
        <p:nvSpPr>
          <p:cNvPr id="1142" name="テキスト ボックス 2"/>
          <p:cNvSpPr txBox="1"/>
          <p:nvPr/>
        </p:nvSpPr>
        <p:spPr>
          <a:xfrm>
            <a:off x="-18422" y="484095"/>
            <a:ext cx="61144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u="sng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○　実施</a:t>
            </a:r>
            <a:r>
              <a:rPr kumimoji="1" lang="ja-JP" altLang="en-US" u="sng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体制</a:t>
            </a:r>
          </a:p>
        </p:txBody>
      </p:sp>
      <p:graphicFrame>
        <p:nvGraphicFramePr>
          <p:cNvPr id="1143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778358"/>
              </p:ext>
            </p:extLst>
          </p:nvPr>
        </p:nvGraphicFramePr>
        <p:xfrm>
          <a:off x="122813" y="968190"/>
          <a:ext cx="6237794" cy="238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377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Meiryo UI" panose="020B0604030504040204" pitchFamily="50" charset="-128"/>
                        </a:rPr>
                        <a:t>大阪府・高石市まちづくり連携協議会</a:t>
                      </a:r>
                      <a:endParaRPr kumimoji="1" lang="ja-JP" altLang="en-US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（大阪府）</a:t>
                      </a:r>
                      <a:endParaRPr kumimoji="1" lang="en-US" altLang="ja-JP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r>
                        <a:rPr kumimoji="1" lang="ja-JP" alt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総務部市町村局長</a:t>
                      </a:r>
                      <a:endParaRPr kumimoji="1" lang="en-US" altLang="ja-JP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r>
                        <a:rPr kumimoji="1" lang="ja-JP" alt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大阪都市計画局長　</a:t>
                      </a:r>
                      <a:endParaRPr kumimoji="1" lang="en-US" altLang="ja-JP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r>
                        <a:rPr kumimoji="1" lang="ja-JP" alt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教育庁理事兼教育次長</a:t>
                      </a:r>
                      <a:endParaRPr kumimoji="1" lang="en-US" altLang="ja-JP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r>
                        <a:rPr kumimoji="1" lang="ja-JP" altLang="en-US" dirty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</a:t>
                      </a:r>
                      <a:endParaRPr kumimoji="1" lang="en-US" altLang="ja-JP" dirty="0">
                        <a:ln>
                          <a:noFill/>
                        </a:ln>
                        <a:solidFill>
                          <a:schemeClr val="accent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r>
                        <a:rPr kumimoji="1" lang="ja-JP" alt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（高石市）</a:t>
                      </a:r>
                      <a:endParaRPr kumimoji="1" lang="en-US" altLang="ja-JP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r>
                        <a:rPr kumimoji="1" lang="ja-JP" alt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副市長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146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7865467"/>
              </p:ext>
            </p:extLst>
          </p:nvPr>
        </p:nvGraphicFramePr>
        <p:xfrm>
          <a:off x="6605117" y="1928267"/>
          <a:ext cx="5464070" cy="22525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640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1386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有識者会議</a:t>
                      </a:r>
                      <a:endParaRPr kumimoji="1" lang="ja-JP" altLang="en-US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86825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杉本　容子　一般社団法人水辺ラボ代表理事</a:t>
                      </a:r>
                      <a:endParaRPr kumimoji="1" lang="en-US" altLang="ja-JP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r>
                        <a:rPr kumimoji="1" lang="ja-JP" alt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　　　　　株式会社ﾜｲｷｭｰﾌﾞ･ﾗﾎﾞ代表取締役</a:t>
                      </a:r>
                      <a:endParaRPr kumimoji="1" lang="en-US" altLang="ja-JP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r>
                        <a:rPr kumimoji="1" lang="ja-JP" alt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田村　匡　　</a:t>
                      </a:r>
                      <a:r>
                        <a:rPr kumimoji="1" lang="zh-CN" alt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大阪成蹊大学経営学部教授</a:t>
                      </a:r>
                      <a:r>
                        <a:rPr kumimoji="1" lang="ja-JP" alt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</a:t>
                      </a:r>
                      <a:endParaRPr kumimoji="1" lang="en-US" altLang="ja-JP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r>
                        <a:rPr kumimoji="1" lang="ja-JP" alt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r>
                        <a:rPr kumimoji="1" lang="zh-TW" alt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橋爪　紳也</a:t>
                      </a:r>
                      <a:r>
                        <a:rPr kumimoji="1" lang="ja-JP" alt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r>
                        <a:rPr kumimoji="1" lang="zh-TW" alt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大阪公立大学研究推進機構</a:t>
                      </a:r>
                      <a:r>
                        <a:rPr kumimoji="1" lang="ja-JP" alt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特別</a:t>
                      </a:r>
                      <a:r>
                        <a:rPr kumimoji="1" lang="zh-TW" alt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教授</a:t>
                      </a:r>
                      <a:endParaRPr kumimoji="1" lang="en-US" altLang="ja-JP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47" name="テキスト ボックス 18"/>
          <p:cNvSpPr txBox="1"/>
          <p:nvPr/>
        </p:nvSpPr>
        <p:spPr>
          <a:xfrm>
            <a:off x="3643086" y="1768750"/>
            <a:ext cx="2260879" cy="92333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事務局（共同）</a:t>
            </a:r>
            <a:endParaRPr kumimoji="1"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府：市町村局</a:t>
            </a:r>
            <a:endParaRPr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市：総合政策部</a:t>
            </a:r>
          </a:p>
        </p:txBody>
      </p:sp>
      <p:sp>
        <p:nvSpPr>
          <p:cNvPr id="1149" name="矢印: 二方向 1"/>
          <p:cNvSpPr/>
          <p:nvPr/>
        </p:nvSpPr>
        <p:spPr>
          <a:xfrm>
            <a:off x="10319305" y="4544803"/>
            <a:ext cx="1114661" cy="1285240"/>
          </a:xfrm>
          <a:prstGeom prst="leftUpArrow">
            <a:avLst>
              <a:gd name="adj1" fmla="val 18025"/>
              <a:gd name="adj2" fmla="val 22559"/>
              <a:gd name="adj3" fmla="val 2500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0" name="テキスト ボックス 5"/>
          <p:cNvSpPr txBox="1"/>
          <p:nvPr/>
        </p:nvSpPr>
        <p:spPr>
          <a:xfrm>
            <a:off x="11311588" y="5301312"/>
            <a:ext cx="7575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連携</a:t>
            </a:r>
            <a:endParaRPr kumimoji="1"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" name="テキスト ボックス 19">
            <a:extLst>
              <a:ext uri="{FF2B5EF4-FFF2-40B4-BE49-F238E27FC236}">
                <a16:creationId xmlns:a16="http://schemas.microsoft.com/office/drawing/2014/main" id="{DB6F3DAB-CAC5-0A81-1382-6E5DFE8A4B4D}"/>
              </a:ext>
            </a:extLst>
          </p:cNvPr>
          <p:cNvSpPr txBox="1"/>
          <p:nvPr/>
        </p:nvSpPr>
        <p:spPr>
          <a:xfrm>
            <a:off x="9825042" y="3484787"/>
            <a:ext cx="2103185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事務局</a:t>
            </a:r>
            <a:endParaRPr lang="en-US" altLang="ja-JP" b="1" u="sng" strike="sngStrike" dirty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市：総合政策部</a:t>
            </a:r>
            <a:endParaRPr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9" name="テキスト ボックス 19">
            <a:extLst>
              <a:ext uri="{FF2B5EF4-FFF2-40B4-BE49-F238E27FC236}">
                <a16:creationId xmlns:a16="http://schemas.microsoft.com/office/drawing/2014/main" id="{D206BCCB-3D36-A399-4A78-E3711D6C424F}"/>
              </a:ext>
            </a:extLst>
          </p:cNvPr>
          <p:cNvSpPr txBox="1"/>
          <p:nvPr/>
        </p:nvSpPr>
        <p:spPr>
          <a:xfrm>
            <a:off x="7219878" y="4951579"/>
            <a:ext cx="2603286" cy="92333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事務局（共同）</a:t>
            </a:r>
            <a:endParaRPr kumimoji="1"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府：大阪都市計画局</a:t>
            </a:r>
            <a:endParaRPr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市：総合政策部</a:t>
            </a:r>
            <a:endParaRPr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5" name="テキスト ボックス 11">
            <a:extLst>
              <a:ext uri="{FF2B5EF4-FFF2-40B4-BE49-F238E27FC236}">
                <a16:creationId xmlns:a16="http://schemas.microsoft.com/office/drawing/2014/main" id="{0B84EBF7-3465-A620-1FAE-CC70B270C712}"/>
              </a:ext>
            </a:extLst>
          </p:cNvPr>
          <p:cNvSpPr txBox="1"/>
          <p:nvPr/>
        </p:nvSpPr>
        <p:spPr>
          <a:xfrm>
            <a:off x="6282900" y="6002839"/>
            <a:ext cx="380198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◎</a:t>
            </a:r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：部会長を部会員の互選により選任</a:t>
            </a:r>
            <a:endParaRPr kumimoji="1" lang="ja-JP" altLang="en-US" sz="16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7A4173C-1387-4912-BE23-0E639ECB815F}"/>
              </a:ext>
            </a:extLst>
          </p:cNvPr>
          <p:cNvSpPr txBox="1"/>
          <p:nvPr/>
        </p:nvSpPr>
        <p:spPr>
          <a:xfrm>
            <a:off x="11185267" y="59566"/>
            <a:ext cx="88392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資料２</a:t>
            </a:r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30842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